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sldIdLst>
    <p:sldId id="256" r:id="rId2"/>
    <p:sldId id="257" r:id="rId3"/>
    <p:sldId id="262" r:id="rId4"/>
    <p:sldId id="261" r:id="rId5"/>
    <p:sldId id="260" r:id="rId6"/>
    <p:sldId id="259" r:id="rId7"/>
    <p:sldId id="258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entury Schoolbook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entury Schoolbook" pitchFamily="18" charset="0"/>
              </a:defRPr>
            </a:lvl1pPr>
          </a:lstStyle>
          <a:p>
            <a:fld id="{062C3409-3273-4E38-B8DF-54ADBBEF57AE}" type="datetimeFigureOut">
              <a:rPr lang="en-US"/>
              <a:pPr/>
              <a:t>6/16/2008</a:t>
            </a:fld>
            <a:endParaRPr lang="en-US"/>
          </a:p>
        </p:txBody>
      </p:sp>
      <p:sp>
        <p:nvSpPr>
          <p:cNvPr id="327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entury Schoolbook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entury Schoolbook" pitchFamily="18" charset="0"/>
              </a:defRPr>
            </a:lvl1pPr>
          </a:lstStyle>
          <a:p>
            <a:fld id="{2F7611A6-107E-4176-BAEB-584EF91F4C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6B247-E57A-4183-9126-D5E305EF5806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22664-8A1A-4840-B99A-7F0C2EDEA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073A043-A535-4542-9691-82CE43F1FD42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67F7649-1B9D-4135-900C-448809F96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709F1-7CF4-4BE4-A85F-79CFA874D841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A97CA-4C52-4DD2-95CA-EE03938E5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4E1AB-D421-4468-BDED-A5576E1E7416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B50ED-30CF-43AB-A560-6A650BCDA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9EDD0-5172-49F3-892B-F7FBA8F26704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2E148-8412-44AB-8B8D-68CC2B789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8D48C33-6478-42F5-9DF3-95ECEA7DCA72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0921B6D-E917-43AC-8900-FF7E0EC4A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9A99E-A430-4871-BC26-424533B87F11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9B668-176D-4DAB-8F59-DBAF54D8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5CAD61C-8CA5-43EA-973B-0C115CF71967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81D1BC-24C8-4E8D-99FA-65FCCBD4E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B5726B-40F6-40B6-9559-1A917E4FF51A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4B4D868-D9AC-4878-80AC-529DB6257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9B81E-89CB-46BE-A756-4404B13EFA6A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FDDE8-4C51-432A-A38E-F29B57EDD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19ADF-3DB9-4066-89AB-4D150FED6AFB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DFD5B-64FF-4554-B1A7-FBDE5AF7B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7BC91C7-F4CA-4361-86BE-495AFC676378}" type="datetimeFigureOut">
              <a:rPr lang="en-US"/>
              <a:pPr>
                <a:defRPr/>
              </a:pPr>
              <a:t>6/16/2008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DAA027C-312A-44E4-9A9F-D3AF7744D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9" r:id="rId4"/>
    <p:sldLayoutId id="2147483778" r:id="rId5"/>
    <p:sldLayoutId id="2147483783" r:id="rId6"/>
    <p:sldLayoutId id="2147483777" r:id="rId7"/>
    <p:sldLayoutId id="2147483784" r:id="rId8"/>
    <p:sldLayoutId id="2147483785" r:id="rId9"/>
    <p:sldLayoutId id="2147483776" r:id="rId10"/>
    <p:sldLayoutId id="214748377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is a </a:t>
            </a:r>
            <a:r>
              <a:rPr lang="en-US" sz="8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WebQuest</a:t>
            </a:r>
            <a:r>
              <a:rPr lang="en-US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is a </a:t>
            </a:r>
            <a:r>
              <a:rPr lang="en-US" sz="5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WebQuest</a:t>
            </a:r>
            <a:r>
              <a:rPr lang="en-US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sz="4300" dirty="0" smtClean="0"/>
              <a:t>Online inquiry-oriented activity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sz="4300" dirty="0"/>
              <a:t>I</a:t>
            </a:r>
            <a:r>
              <a:rPr lang="en-US" sz="4300" dirty="0" smtClean="0"/>
              <a:t>nformation comes from resources on the internet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n-US" dirty="0"/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en-US" u="sng" dirty="0" smtClean="0"/>
              <a:t>Two Levels of </a:t>
            </a:r>
            <a:r>
              <a:rPr lang="en-US" u="sng" dirty="0" err="1" smtClean="0"/>
              <a:t>WebQuests</a:t>
            </a:r>
            <a:endParaRPr lang="en-US" u="sng" dirty="0"/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1) Short Term </a:t>
            </a:r>
            <a:r>
              <a:rPr lang="en-US" dirty="0" err="1" smtClean="0"/>
              <a:t>WebQuest</a:t>
            </a:r>
            <a:r>
              <a:rPr lang="en-US" dirty="0" smtClean="0"/>
              <a:t>: 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designed to be completed in one-three class periods</a:t>
            </a:r>
            <a:endParaRPr lang="en-US" b="1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2) Longer Term </a:t>
            </a:r>
            <a:r>
              <a:rPr lang="en-US" dirty="0" err="1" smtClean="0"/>
              <a:t>WebQuest</a:t>
            </a:r>
            <a:r>
              <a:rPr lang="en-US" dirty="0" smtClean="0"/>
              <a:t>: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designed to take between one to four weeks</a:t>
            </a:r>
            <a:endParaRPr lang="en-US" b="1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Critical Attributes of a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WebQuest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z="3600" smtClean="0"/>
          </a:p>
          <a:p>
            <a:r>
              <a:rPr lang="en-US" sz="3600" smtClean="0"/>
              <a:t>Introduction</a:t>
            </a:r>
          </a:p>
          <a:p>
            <a:r>
              <a:rPr lang="en-US" sz="3600" smtClean="0"/>
              <a:t>Task</a:t>
            </a:r>
          </a:p>
          <a:p>
            <a:r>
              <a:rPr lang="en-US" sz="3600" smtClean="0"/>
              <a:t>Information Sources</a:t>
            </a:r>
          </a:p>
          <a:p>
            <a:r>
              <a:rPr lang="en-US" sz="3600" smtClean="0"/>
              <a:t>Process</a:t>
            </a:r>
          </a:p>
          <a:p>
            <a:r>
              <a:rPr lang="en-US" sz="3600" smtClean="0"/>
              <a:t>Guidance</a:t>
            </a:r>
          </a:p>
          <a:p>
            <a:r>
              <a:rPr lang="en-US" sz="3600" smtClean="0"/>
              <a:t>Conclusion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Sets the stage </a:t>
            </a:r>
          </a:p>
          <a:p>
            <a:r>
              <a:rPr lang="en-US" sz="3200" smtClean="0"/>
              <a:t>Provides some background information 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Task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Doable </a:t>
            </a:r>
          </a:p>
          <a:p>
            <a:r>
              <a:rPr lang="en-US" sz="3200" smtClean="0"/>
              <a:t>Interesting</a:t>
            </a:r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Information Sources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Embedded in the WebQuest document </a:t>
            </a:r>
          </a:p>
          <a:p>
            <a:r>
              <a:rPr lang="en-US" sz="3200" smtClean="0"/>
              <a:t>Includes:</a:t>
            </a:r>
          </a:p>
          <a:p>
            <a:pPr lvl="1"/>
            <a:r>
              <a:rPr lang="en-US" sz="2400" smtClean="0"/>
              <a:t> web documents</a:t>
            </a:r>
          </a:p>
          <a:p>
            <a:pPr lvl="1"/>
            <a:r>
              <a:rPr lang="en-US" sz="2400" smtClean="0"/>
              <a:t> experts available via e-mail</a:t>
            </a:r>
          </a:p>
          <a:p>
            <a:pPr lvl="1"/>
            <a:r>
              <a:rPr lang="en-US" sz="2400" smtClean="0"/>
              <a:t>Experts available via realtime conferencing</a:t>
            </a:r>
          </a:p>
          <a:p>
            <a:pPr lvl="1"/>
            <a:r>
              <a:rPr lang="en-US" sz="2400" smtClean="0"/>
              <a:t>Searchable databases on the net</a:t>
            </a:r>
          </a:p>
          <a:p>
            <a:pPr lvl="1"/>
            <a:r>
              <a:rPr lang="en-US" sz="2400" smtClean="0"/>
              <a:t>Books and other documents available in the student's setting</a:t>
            </a:r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Process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Describes what the learner should go through in order to accomplish the task </a:t>
            </a:r>
          </a:p>
          <a:p>
            <a:r>
              <a:rPr lang="en-US" sz="3200" smtClean="0"/>
              <a:t>Is broken down into clearly described steps 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Guidance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z="3200" smtClean="0"/>
          </a:p>
          <a:p>
            <a:r>
              <a:rPr lang="en-US" sz="3200" smtClean="0"/>
              <a:t>Guiding questions</a:t>
            </a:r>
          </a:p>
          <a:p>
            <a:r>
              <a:rPr lang="en-US" sz="3200" smtClean="0"/>
              <a:t>Directions to complete organizational frameworks like: </a:t>
            </a:r>
          </a:p>
          <a:p>
            <a:pPr lvl="4"/>
            <a:r>
              <a:rPr lang="en-US" sz="2400" smtClean="0"/>
              <a:t>timelines </a:t>
            </a:r>
          </a:p>
          <a:p>
            <a:pPr lvl="4"/>
            <a:r>
              <a:rPr lang="en-US" sz="2400" smtClean="0"/>
              <a:t>concept maps </a:t>
            </a:r>
          </a:p>
          <a:p>
            <a:pPr lvl="4"/>
            <a:r>
              <a:rPr lang="en-US" sz="2400" smtClean="0"/>
              <a:t>cause-and-effect diagrams</a:t>
            </a:r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z="3200" smtClean="0"/>
          </a:p>
          <a:p>
            <a:r>
              <a:rPr lang="en-US" sz="3200" smtClean="0"/>
              <a:t>Brings closure to the quest</a:t>
            </a:r>
          </a:p>
          <a:p>
            <a:r>
              <a:rPr lang="en-US" sz="3200" smtClean="0"/>
              <a:t>Reminds the students about what they've learned</a:t>
            </a:r>
          </a:p>
          <a:p>
            <a:r>
              <a:rPr lang="en-US" sz="3200" smtClean="0"/>
              <a:t>Encourages students to extend the experience </a:t>
            </a:r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Non-Critical Attributes of a </a:t>
            </a:r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WebQuest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4000" smtClean="0"/>
              <a:t>Group Activities</a:t>
            </a:r>
          </a:p>
          <a:p>
            <a:r>
              <a:rPr lang="en-US" sz="4000" smtClean="0"/>
              <a:t>Motivational Elements</a:t>
            </a:r>
          </a:p>
          <a:p>
            <a:r>
              <a:rPr lang="en-US" sz="4000" smtClean="0"/>
              <a:t>Single Discipline or Interdisciplinary</a:t>
            </a:r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Group </a:t>
            </a:r>
            <a:r>
              <a:rPr lang="en-US" sz="6000" b="1" dirty="0" err="1" smtClean="0">
                <a:latin typeface="Times New Roman" pitchFamily="18" charset="0"/>
                <a:cs typeface="Times New Roman" pitchFamily="18" charset="0"/>
              </a:rPr>
              <a:t>Activites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WebQuests are usually group activities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Motivational Elements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WebQuests are enhanced by: </a:t>
            </a:r>
          </a:p>
          <a:p>
            <a:pPr lvl="1"/>
            <a:r>
              <a:rPr lang="en-US" sz="2400" smtClean="0"/>
              <a:t>giving the students a role to play </a:t>
            </a:r>
          </a:p>
          <a:p>
            <a:pPr lvl="1">
              <a:buFont typeface="Wingdings 2" pitchFamily="18" charset="2"/>
              <a:buNone/>
            </a:pPr>
            <a:r>
              <a:rPr lang="en-US" sz="2400" smtClean="0"/>
              <a:t>			(scientist, detective, reporter, …) </a:t>
            </a:r>
          </a:p>
          <a:p>
            <a:pPr lvl="1"/>
            <a:r>
              <a:rPr lang="en-US" sz="2400" smtClean="0"/>
              <a:t>Creating a scenario to work within </a:t>
            </a:r>
          </a:p>
          <a:p>
            <a:pPr lvl="1">
              <a:buFont typeface="Wingdings 2" pitchFamily="18" charset="2"/>
              <a:buNone/>
            </a:pPr>
            <a:r>
              <a:rPr lang="en-US" sz="2400" smtClean="0"/>
              <a:t>			(brief the Secretary General, create a  </a:t>
            </a:r>
          </a:p>
          <a:p>
            <a:pPr lvl="1">
              <a:buFont typeface="Wingdings 2" pitchFamily="18" charset="2"/>
              <a:buNone/>
            </a:pPr>
            <a:r>
              <a:rPr lang="en-US" sz="2400" smtClean="0"/>
              <a:t>                   nutrition plan, present a proposal, …) </a:t>
            </a:r>
          </a:p>
          <a:p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Single Discipline or Interdisciplinary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  <a:p>
            <a:r>
              <a:rPr lang="en-US" sz="3200" smtClean="0"/>
              <a:t>WebQuests can be designed within a single discipline</a:t>
            </a:r>
          </a:p>
          <a:p>
            <a:r>
              <a:rPr lang="en-US" sz="3200" smtClean="0"/>
              <a:t>WebQuests can be interdisciplinary, but are more challenging to design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</TotalTime>
  <Words>231</Words>
  <Application>Microsoft Office PowerPoint</Application>
  <PresentationFormat>On-screen Show (4:3)</PresentationFormat>
  <Paragraphs>71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Century Schoolbook</vt:lpstr>
      <vt:lpstr>Arial</vt:lpstr>
      <vt:lpstr>Wingdings</vt:lpstr>
      <vt:lpstr>Wingdings 2</vt:lpstr>
      <vt:lpstr>Calibri</vt:lpstr>
      <vt:lpstr>Times New Roman</vt:lpstr>
      <vt:lpstr>Oriel</vt:lpstr>
      <vt:lpstr>Oriel</vt:lpstr>
      <vt:lpstr>Oriel</vt:lpstr>
      <vt:lpstr>Oriel</vt:lpstr>
      <vt:lpstr>Oriel</vt:lpstr>
      <vt:lpstr>Oriel</vt:lpstr>
      <vt:lpstr>Oriel</vt:lpstr>
      <vt:lpstr>WHAT IS A WEBQUEST?</vt:lpstr>
      <vt:lpstr>WHAT IS A WEBQUEST?</vt:lpstr>
      <vt:lpstr>CRITICAL ATTRIBUTES OF A WEBQUEST</vt:lpstr>
      <vt:lpstr>INTRODUCTION</vt:lpstr>
      <vt:lpstr>TASK</vt:lpstr>
      <vt:lpstr>INFORMATION SOURCES</vt:lpstr>
      <vt:lpstr>PROCESS</vt:lpstr>
      <vt:lpstr>GUIDANCE</vt:lpstr>
      <vt:lpstr>CONCLUSION</vt:lpstr>
      <vt:lpstr>NON-CRITICAL ATTRIBUTES OF A WEBQUEST</vt:lpstr>
      <vt:lpstr>GROUP ACTIVITES</vt:lpstr>
      <vt:lpstr>MOTIVATIONAL ELEMENTS</vt:lpstr>
      <vt:lpstr>SINGLE DISCIPLINE OR INTERDISCIPLINARY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WebQuest?</dc:title>
  <dc:creator> </dc:creator>
  <cp:lastModifiedBy>Davina Pruitt-Mentle</cp:lastModifiedBy>
  <cp:revision>7</cp:revision>
  <dcterms:created xsi:type="dcterms:W3CDTF">2008-06-14T22:01:15Z</dcterms:created>
  <dcterms:modified xsi:type="dcterms:W3CDTF">2008-06-16T10:41:43Z</dcterms:modified>
</cp:coreProperties>
</file>