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63" r:id="rId2"/>
    <p:sldId id="266" r:id="rId3"/>
    <p:sldId id="265" r:id="rId4"/>
    <p:sldId id="257" r:id="rId5"/>
    <p:sldId id="260" r:id="rId6"/>
    <p:sldId id="258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B30"/>
    <a:srgbClr val="D571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78" autoAdjust="0"/>
    <p:restoredTop sz="86420" autoAdjust="0"/>
  </p:normalViewPr>
  <p:slideViewPr>
    <p:cSldViewPr>
      <p:cViewPr varScale="1">
        <p:scale>
          <a:sx n="93" d="100"/>
          <a:sy n="93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91032D-1F06-4F3F-B296-CC870D661B0D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BD9F27-0B44-4304-A1C5-1303AA887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2DBD50-97E3-4B00-8FDF-3011351FBF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2C65B25-04D2-4415-8AF6-55ED1E0E4574}" type="datetimeFigureOut">
              <a:rPr/>
              <a:pPr>
                <a:defRPr/>
              </a:pPr>
              <a:t>5/29/2008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41B3D9D-5A26-4580-A741-358C3F44F41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EB73B-A819-413F-A215-72D78CC71AF6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A24B1-1C78-4725-925F-C37CD1FE0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795AD69-840F-4F5D-9156-1AB7661603DB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B20FE6-3282-40F0-ADE3-BCAC9A953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D8A2F-5354-474B-A848-88CD04FCB39C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B58A5-8241-498C-BC5F-CDF8A763AF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C0B8C-49D6-442B-B2F9-6C27CB6FEAFD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D85F4-BBA7-44B4-A152-134C6A50F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313D1-A02F-4796-94D3-DB91F43B0E3C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8FA42-235E-4520-8D47-AB55AF084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DEAAC-AFB5-44E5-8EC1-95AB2E37ADB1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EDD-3695-4BEA-9B0B-022E4B123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3A38C-66AE-4FDD-B950-95E06AD1E0E4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3B4D4-EF1B-4A9C-8A96-18333843A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FCC9E8-F281-46DC-B753-52A343BD1A76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91CD47-526B-4C5A-80FA-BBCA95A290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2C620-00AB-495C-AEE1-7C7FC320915D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E0393-0F6A-46EB-AEAD-F8422CCB2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0B9C77-167B-4215-9DF2-E79C43D16030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95ABA4D-4FB5-42EC-9461-38901AA6E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2F39C29-35A6-472E-A59F-FA5C54959CAF}" type="datetimeFigureOut">
              <a:rPr lang="en-US"/>
              <a:pPr>
                <a:defRPr/>
              </a:pPr>
              <a:t>5/29/2008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F4A4101-73A3-43A7-B625-7701D4A08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38" r:id="rId8"/>
    <p:sldLayoutId id="2147483746" r:id="rId9"/>
    <p:sldLayoutId id="2147483737" r:id="rId10"/>
    <p:sldLayoutId id="21474837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Activate Prior Knowledge:</a:t>
            </a:r>
          </a:p>
          <a:p>
            <a:pPr lvl="2" eaLnBrk="1" hangingPunct="1"/>
            <a:r>
              <a:rPr lang="en-US" smtClean="0"/>
              <a:t>Matter has mass and volume.</a:t>
            </a:r>
          </a:p>
          <a:p>
            <a:pPr lvl="2" eaLnBrk="1" hangingPunct="1"/>
            <a:r>
              <a:rPr lang="en-US" smtClean="0"/>
              <a:t>Matter is made of atoms.</a:t>
            </a:r>
          </a:p>
          <a:p>
            <a:pPr lvl="2" eaLnBrk="1" hangingPunct="1"/>
            <a:r>
              <a:rPr lang="en-US" smtClean="0"/>
              <a:t>Matter exists in different states.</a:t>
            </a:r>
          </a:p>
          <a:p>
            <a:pPr lvl="2" eaLnBrk="1" hangingPunct="1"/>
            <a:endParaRPr lang="en-US" smtClean="0"/>
          </a:p>
          <a:p>
            <a:pPr eaLnBrk="1" hangingPunct="1"/>
            <a:r>
              <a:rPr lang="en-US" smtClean="0"/>
              <a:t>Essential Skills:</a:t>
            </a:r>
          </a:p>
          <a:p>
            <a:pPr lvl="2" eaLnBrk="1" hangingPunct="1"/>
            <a:r>
              <a:rPr lang="en-US" smtClean="0"/>
              <a:t>Describe physical and chemical properties.</a:t>
            </a:r>
          </a:p>
          <a:p>
            <a:pPr lvl="2" eaLnBrk="1" hangingPunct="1"/>
            <a:r>
              <a:rPr lang="en-US" smtClean="0"/>
              <a:t>Give examples of physical changes.</a:t>
            </a:r>
          </a:p>
          <a:p>
            <a:pPr lvl="2" eaLnBrk="1" hangingPunct="1"/>
            <a:r>
              <a:rPr lang="en-US" smtClean="0"/>
              <a:t>Explain that chemical changes form new substances.</a:t>
            </a:r>
          </a:p>
          <a:p>
            <a:pPr lvl="2" eaLnBrk="1" hangingPunct="1"/>
            <a:r>
              <a:rPr lang="en-US" smtClean="0"/>
              <a:t>Observe signs of chemical change in an experiment.</a:t>
            </a:r>
          </a:p>
          <a:p>
            <a:pPr lvl="2" eaLnBrk="1" hangingPunct="1"/>
            <a:endParaRPr lang="en-US" smtClean="0"/>
          </a:p>
          <a:p>
            <a:pPr lvl="1" eaLnBrk="1" hangingPunct="1">
              <a:buFont typeface="Wingdings 2" pitchFamily="18" charset="2"/>
              <a:buNone/>
            </a:pPr>
            <a:endParaRPr lang="en-US" smtClean="0"/>
          </a:p>
          <a:p>
            <a:pPr lvl="1" eaLnBrk="1" hangingPunct="1"/>
            <a:endParaRPr lang="en-US" smtClean="0"/>
          </a:p>
        </p:txBody>
      </p:sp>
      <p:pic>
        <p:nvPicPr>
          <p:cNvPr id="14338" name="Title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0675"/>
            <a:ext cx="7239000" cy="1141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Standard:</a:t>
            </a:r>
          </a:p>
          <a:p>
            <a:pPr lvl="1" eaLnBrk="1" hangingPunct="1"/>
            <a:r>
              <a:rPr lang="en-US" u="sng" smtClean="0"/>
              <a:t>Structure of Matter 8.2.1:</a:t>
            </a:r>
            <a:r>
              <a:rPr lang="en-US" smtClean="0"/>
              <a:t>  Explain that all matter is made up of atoms that are far too small to see directly through an optical microscope.</a:t>
            </a:r>
          </a:p>
          <a:p>
            <a:pPr lvl="1" eaLnBrk="1" hangingPunct="1">
              <a:buFont typeface="Wingdings 2" pitchFamily="18" charset="2"/>
              <a:buNone/>
            </a:pPr>
            <a:endParaRPr lang="en-US" smtClean="0"/>
          </a:p>
          <a:p>
            <a:pPr lvl="1" eaLnBrk="1" hangingPunct="1"/>
            <a:r>
              <a:rPr lang="en-US" u="sng" smtClean="0">
                <a:solidFill>
                  <a:srgbClr val="FC9B30"/>
                </a:solidFill>
              </a:rPr>
              <a:t>Warm up</a:t>
            </a:r>
            <a:r>
              <a:rPr lang="en-US" u="sng" smtClean="0">
                <a:solidFill>
                  <a:srgbClr val="D57103"/>
                </a:solidFill>
              </a:rPr>
              <a:t>: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en-US" smtClean="0"/>
              <a:t>	Describe a common object by naming its distinctive properties.  Trade your mystery- object description with a partner’s and try to guess what object he or she has described.</a:t>
            </a:r>
          </a:p>
        </p:txBody>
      </p:sp>
      <p:pic>
        <p:nvPicPr>
          <p:cNvPr id="15362" name="Title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20675"/>
            <a:ext cx="7239000" cy="1141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2: Properties of Matter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609416"/>
            <a:ext cx="7239000" cy="4846320"/>
          </a:xfrm>
        </p:spPr>
        <p:txBody>
          <a:bodyPr>
            <a:normAutofit/>
          </a:bodyPr>
          <a:lstStyle/>
          <a:p>
            <a:pPr lvl="5">
              <a:buFont typeface="Wingdings 2"/>
              <a:buNone/>
              <a:defRPr/>
            </a:pPr>
            <a:r>
              <a:rPr lang="en-US" u="sng" dirty="0" smtClean="0">
                <a:solidFill>
                  <a:srgbClr val="FF0000"/>
                </a:solidFill>
              </a:rPr>
              <a:t>Big Idea: </a:t>
            </a:r>
            <a:r>
              <a:rPr lang="en-US" dirty="0" smtClean="0">
                <a:solidFill>
                  <a:srgbClr val="FF0000"/>
                </a:solidFill>
              </a:rPr>
              <a:t>Matter has properties that can be changed by physical and chemical processes.</a:t>
            </a:r>
          </a:p>
          <a:p>
            <a:pPr lvl="5">
              <a:buFont typeface="Wingdings 2"/>
              <a:buNone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lvl="5">
              <a:buFont typeface="Wingdings 2"/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 marL="1689354" lvl="5" indent="-400050">
              <a:buFont typeface="Wingdings 2"/>
              <a:buAutoNum type="romanUcPeriod"/>
              <a:defRPr/>
            </a:pPr>
            <a:r>
              <a:rPr lang="en-US" dirty="0" smtClean="0">
                <a:solidFill>
                  <a:schemeClr val="tx2"/>
                </a:solidFill>
              </a:rPr>
              <a:t>Matter has observable properties</a:t>
            </a:r>
          </a:p>
          <a:p>
            <a:pPr marL="1689354" lvl="5" indent="-400050">
              <a:buFont typeface="Wingdings 2"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	A.  Physical properties describe a substance.</a:t>
            </a:r>
          </a:p>
          <a:p>
            <a:pPr marL="1689354" lvl="5" indent="-400050">
              <a:buFont typeface="Wingdings 2"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		1.  Physical properties of a substance can be observed without changing the identity of the substance.</a:t>
            </a:r>
          </a:p>
          <a:p>
            <a:pPr marL="1689354" lvl="5" indent="-400050">
              <a:buFont typeface="Wingdings 2"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		2.  Density, mass, color, size, volume, and texture are examples of physical properties.</a:t>
            </a:r>
          </a:p>
          <a:p>
            <a:pPr marL="1689354" lvl="5" indent="-400050">
              <a:buFont typeface="Wingdings 2"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		3.  Density is the relationship between the mass and the volume of a substance.</a:t>
            </a:r>
          </a:p>
          <a:p>
            <a:pPr marL="1689354" lvl="5" indent="-400050">
              <a:buFont typeface="Wingdings 2"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			a.  Calculate density by dividing mass by </a:t>
            </a:r>
          </a:p>
          <a:p>
            <a:pPr marL="1689354" lvl="5" indent="-400050">
              <a:buFont typeface="Wingdings 2"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			 volume.</a:t>
            </a:r>
          </a:p>
        </p:txBody>
      </p:sp>
      <p:pic>
        <p:nvPicPr>
          <p:cNvPr id="16387" name="Picture 2" descr="C:\Documents and Settings\laptop\Local Settings\Temporary Internet Files\Content.IE5\KRPJHRXP\MCj0429827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7526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2: Properties of Matter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	4.  </a:t>
            </a:r>
            <a:r>
              <a:rPr lang="en-US" b="1" smtClean="0"/>
              <a:t>Physical change</a:t>
            </a:r>
            <a:r>
              <a:rPr lang="en-US" smtClean="0"/>
              <a:t> is the any change in a physical property of a substance.</a:t>
            </a:r>
          </a:p>
          <a:p>
            <a:pPr lvl="3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	5.  The identity of the material remains the same during the change.</a:t>
            </a:r>
          </a:p>
          <a:p>
            <a:pPr lvl="3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	6.  Example of physical changes include cutting a material, breaking it, and changing its state.</a:t>
            </a:r>
          </a:p>
          <a:p>
            <a:pPr lvl="3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  <a:p>
            <a:pPr lvl="3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17411" name="Picture 2" descr="C:\Documents and Settings\laptop\Local Settings\Temporary Internet Files\Content.IE5\VZFOZ4U1\MCj0112970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73506">
            <a:off x="5791200" y="914400"/>
            <a:ext cx="217487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200" y="3770313"/>
            <a:ext cx="3733800" cy="301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3810000"/>
            <a:ext cx="37338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7391400" cy="5084763"/>
          </a:xfrm>
        </p:spPr>
        <p:txBody>
          <a:bodyPr/>
          <a:lstStyle/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AutoNum type="alphaUcPeriod" startAt="2"/>
            </a:pPr>
            <a:r>
              <a:rPr lang="en-US" smtClean="0"/>
              <a:t>Chemical properties describe how substances form new substances.</a:t>
            </a:r>
          </a:p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	1.  To observe </a:t>
            </a:r>
            <a:r>
              <a:rPr lang="en-US" b="1" smtClean="0"/>
              <a:t>chemical properties </a:t>
            </a:r>
            <a:r>
              <a:rPr lang="en-US" smtClean="0"/>
              <a:t>in a substance, you must see a </a:t>
            </a:r>
            <a:r>
              <a:rPr lang="en-US" b="1" smtClean="0"/>
              <a:t>chemical change</a:t>
            </a:r>
            <a:r>
              <a:rPr lang="en-US" smtClean="0"/>
              <a:t>.</a:t>
            </a:r>
          </a:p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	2.  To observe the combustibility of a piece of paper, for example, the paper must burn.  </a:t>
            </a:r>
          </a:p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  <a:p>
            <a:pPr marL="1157288" lvl="3" indent="-3810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	3.  The products that result form burning the paper differ identity from the paper.</a:t>
            </a:r>
          </a:p>
          <a:p>
            <a:pPr marL="1393825" lvl="4" indent="-342900" eaLnBrk="1" hangingPunct="1"/>
            <a:endParaRPr lang="en-US" sz="1800" smtClean="0"/>
          </a:p>
        </p:txBody>
      </p:sp>
      <p:pic>
        <p:nvPicPr>
          <p:cNvPr id="18434" name="Title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0675"/>
            <a:ext cx="7239000" cy="822325"/>
          </a:xfrm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4724400"/>
            <a:ext cx="2514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2: Properties of Matter</a:t>
            </a:r>
            <a:endParaRPr lang="en-US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000" smtClean="0"/>
              <a:t>		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2000" smtClean="0"/>
              <a:t>	4. Signs of a chemical change include the production of an odor, a gas, or a solid and a change in temperature or color.</a:t>
            </a:r>
          </a:p>
          <a:p>
            <a:pPr eaLnBrk="1" hangingPunct="1">
              <a:buFont typeface="Wingdings 2" pitchFamily="18" charset="2"/>
              <a:buNone/>
            </a:pPr>
            <a:endParaRPr lang="en-US" sz="2000" smtClean="0"/>
          </a:p>
          <a:p>
            <a:pPr eaLnBrk="1" hangingPunct="1">
              <a:buFont typeface="Wingdings 2" pitchFamily="18" charset="2"/>
              <a:buNone/>
            </a:pPr>
            <a:r>
              <a:rPr lang="en-US" sz="2000" smtClean="0"/>
              <a:t>	5.  Other examples of chemical properties include reactivity, tendency to corrode, and toxicity.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19459" name="Picture 5" descr="j0397048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990600"/>
            <a:ext cx="871538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Vocabulary Terms:</a:t>
            </a:r>
          </a:p>
          <a:p>
            <a:pPr lvl="1" eaLnBrk="1" hangingPunct="1"/>
            <a:r>
              <a:rPr lang="en-US" sz="1800" b="1" u="sng" smtClean="0">
                <a:solidFill>
                  <a:schemeClr val="tx1"/>
                </a:solidFill>
              </a:rPr>
              <a:t>physical property</a:t>
            </a:r>
            <a:r>
              <a:rPr lang="en-US" sz="1800" b="1" smtClean="0">
                <a:solidFill>
                  <a:schemeClr val="tx1"/>
                </a:solidFill>
              </a:rPr>
              <a:t> :</a:t>
            </a:r>
            <a:r>
              <a:rPr lang="en-US" sz="1800" smtClean="0">
                <a:solidFill>
                  <a:schemeClr val="tx1"/>
                </a:solidFill>
              </a:rPr>
              <a:t>A characteristic of a substance that can be observed without changing the identity of the substance.</a:t>
            </a:r>
          </a:p>
          <a:p>
            <a:pPr lvl="1" eaLnBrk="1" hangingPunct="1"/>
            <a:r>
              <a:rPr lang="en-US" sz="1800" b="1" u="sng" smtClean="0">
                <a:solidFill>
                  <a:schemeClr val="tx1"/>
                </a:solidFill>
              </a:rPr>
              <a:t>Density:</a:t>
            </a:r>
            <a:r>
              <a:rPr lang="en-US" sz="1800" b="1" smtClean="0">
                <a:solidFill>
                  <a:schemeClr val="tx1"/>
                </a:solidFill>
              </a:rPr>
              <a:t> </a:t>
            </a:r>
            <a:r>
              <a:rPr lang="en-US" sz="1800" smtClean="0">
                <a:solidFill>
                  <a:schemeClr val="tx1"/>
                </a:solidFill>
              </a:rPr>
              <a:t>A property of matter representing the mass per unit volume.</a:t>
            </a:r>
          </a:p>
          <a:p>
            <a:pPr lvl="1" eaLnBrk="1" hangingPunct="1"/>
            <a:r>
              <a:rPr lang="en-US" sz="1800" b="1" u="sng" smtClean="0">
                <a:solidFill>
                  <a:schemeClr val="tx1"/>
                </a:solidFill>
              </a:rPr>
              <a:t>physical change</a:t>
            </a:r>
            <a:r>
              <a:rPr lang="en-US" sz="1800" b="1" smtClean="0">
                <a:solidFill>
                  <a:schemeClr val="tx1"/>
                </a:solidFill>
              </a:rPr>
              <a:t>: </a:t>
            </a:r>
            <a:r>
              <a:rPr lang="en-US" sz="1800" smtClean="0">
                <a:solidFill>
                  <a:schemeClr val="tx1"/>
                </a:solidFill>
              </a:rPr>
              <a:t>A change in a substance that does not change the substance into a different one.</a:t>
            </a:r>
          </a:p>
          <a:p>
            <a:pPr lvl="1" eaLnBrk="1" hangingPunct="1"/>
            <a:r>
              <a:rPr lang="en-US" sz="1800" b="1" u="sng" smtClean="0">
                <a:solidFill>
                  <a:schemeClr val="tx1"/>
                </a:solidFill>
              </a:rPr>
              <a:t>chemical property</a:t>
            </a:r>
            <a:r>
              <a:rPr lang="en-US" sz="1800" b="1" smtClean="0">
                <a:solidFill>
                  <a:schemeClr val="tx1"/>
                </a:solidFill>
              </a:rPr>
              <a:t>: </a:t>
            </a:r>
            <a:r>
              <a:rPr lang="en-US" sz="1800" smtClean="0">
                <a:solidFill>
                  <a:schemeClr val="tx1"/>
                </a:solidFill>
              </a:rPr>
              <a:t>A characteristic of a substance that describes how it can form a new substance.</a:t>
            </a:r>
          </a:p>
          <a:p>
            <a:pPr lvl="1" eaLnBrk="1" hangingPunct="1"/>
            <a:r>
              <a:rPr lang="en-US" sz="1800" b="1" u="sng" smtClean="0">
                <a:solidFill>
                  <a:schemeClr val="tx1"/>
                </a:solidFill>
              </a:rPr>
              <a:t>chemical change</a:t>
            </a:r>
            <a:r>
              <a:rPr lang="en-US" sz="1800" b="1" smtClean="0">
                <a:solidFill>
                  <a:schemeClr val="tx1"/>
                </a:solidFill>
              </a:rPr>
              <a:t>: </a:t>
            </a:r>
            <a:r>
              <a:rPr lang="en-US" sz="1800" smtClean="0">
                <a:solidFill>
                  <a:schemeClr val="tx1"/>
                </a:solidFill>
              </a:rPr>
              <a:t>A change of one substance into another substance.</a:t>
            </a:r>
          </a:p>
          <a:p>
            <a:pPr lvl="1" eaLnBrk="1" hangingPunct="1"/>
            <a:endParaRPr lang="en-US" sz="1800" smtClean="0">
              <a:solidFill>
                <a:schemeClr val="tx1"/>
              </a:solidFill>
            </a:endParaRPr>
          </a:p>
        </p:txBody>
      </p:sp>
      <p:pic>
        <p:nvPicPr>
          <p:cNvPr id="21506" name="Title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0675"/>
            <a:ext cx="7239000" cy="1141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131</TotalTime>
  <Words>306</Words>
  <Application>Microsoft Office PowerPoint</Application>
  <PresentationFormat>On-screen Show (4:3)</PresentationFormat>
  <Paragraphs>37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Trebuchet MS</vt:lpstr>
      <vt:lpstr>Wingdings 2</vt:lpstr>
      <vt:lpstr>Wingdings</vt:lpstr>
      <vt:lpstr>Calibri</vt:lpstr>
      <vt:lpstr>Opulent</vt:lpstr>
      <vt:lpstr>Opulent</vt:lpstr>
      <vt:lpstr>Opulent</vt:lpstr>
      <vt:lpstr>Opulent</vt:lpstr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Properties of Matter</dc:title>
  <dc:creator> </dc:creator>
  <cp:lastModifiedBy>Davina Pruitt-Mentle</cp:lastModifiedBy>
  <cp:revision>7</cp:revision>
  <dcterms:created xsi:type="dcterms:W3CDTF">2007-10-28T09:55:23Z</dcterms:created>
  <dcterms:modified xsi:type="dcterms:W3CDTF">2008-05-29T11:50:08Z</dcterms:modified>
</cp:coreProperties>
</file>